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3" r:id="rId8"/>
    <p:sldId id="265" r:id="rId9"/>
    <p:sldId id="266" r:id="rId10"/>
    <p:sldId id="264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233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635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9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50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63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6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4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28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33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84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8FA19-7745-480A-8C77-68B7DC5447A6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FA19-7745-480A-8C77-68B7DC5447A6}" type="datetimeFigureOut">
              <a:rPr lang="en-US" smtClean="0"/>
              <a:t>7/8/2019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60ECE-CFAF-4315-85A4-EFCDB513A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86564"/>
            <a:ext cx="10058400" cy="190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9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marijap@metamorphosis.org.m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FINANCIAL REPORTING FOR ACTION SEE GRANTEES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09.07.2019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36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AGENDA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Cooperation Agreement</a:t>
            </a:r>
          </a:p>
          <a:p>
            <a:endParaRPr lang="en-US" dirty="0" smtClean="0"/>
          </a:p>
          <a:p>
            <a:r>
              <a:rPr lang="en-US" dirty="0" smtClean="0"/>
              <a:t>Templates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Supporting documents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50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COOPERATION AGREEMENT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Article 1 – Total grant amount</a:t>
            </a:r>
          </a:p>
          <a:p>
            <a:r>
              <a:rPr lang="en-US" dirty="0" smtClean="0"/>
              <a:t>Article 2 and 3 – Project implementation period</a:t>
            </a:r>
          </a:p>
          <a:p>
            <a:r>
              <a:rPr lang="en-US" dirty="0" smtClean="0"/>
              <a:t>Article 4 – Budget</a:t>
            </a:r>
          </a:p>
          <a:p>
            <a:r>
              <a:rPr lang="en-US" dirty="0" smtClean="0"/>
              <a:t>Article 7 – Use of funds granted</a:t>
            </a:r>
          </a:p>
          <a:p>
            <a:r>
              <a:rPr lang="en-US" dirty="0" smtClean="0"/>
              <a:t>Article 10 – Narrative and Financial reports content and submission death lines</a:t>
            </a:r>
          </a:p>
        </p:txBody>
      </p:sp>
    </p:spTree>
    <p:extLst>
      <p:ext uri="{BB962C8B-B14F-4D97-AF65-F5344CB8AC3E}">
        <p14:creationId xmlns:p14="http://schemas.microsoft.com/office/powerpoint/2010/main" val="124112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COOPERATION AGREEMENT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Article 12 – Control over documents</a:t>
            </a:r>
          </a:p>
          <a:p>
            <a:endParaRPr lang="en-US" dirty="0" smtClean="0"/>
          </a:p>
          <a:p>
            <a:r>
              <a:rPr lang="en-US" dirty="0" smtClean="0"/>
              <a:t>Article 13 – Archiving of documents – </a:t>
            </a:r>
            <a:r>
              <a:rPr lang="en-US" b="1" u="sng" dirty="0" smtClean="0"/>
              <a:t>5 years after project completion</a:t>
            </a:r>
          </a:p>
          <a:p>
            <a:endParaRPr lang="en-US" dirty="0" smtClean="0"/>
          </a:p>
          <a:p>
            <a:r>
              <a:rPr lang="en-US" dirty="0" smtClean="0"/>
              <a:t>Article 14 and 15 – Violation of obligations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77375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TEMPLATES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Grantee Register Report – Annex E1</a:t>
            </a:r>
          </a:p>
          <a:p>
            <a:endParaRPr lang="en-US" dirty="0" smtClean="0"/>
          </a:p>
          <a:p>
            <a:r>
              <a:rPr lang="en-US" dirty="0" smtClean="0"/>
              <a:t>Grantee Financial Report – Annex E2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57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SUPPORTING DOCUMENTS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23"/>
            <a:ext cx="10515600" cy="400196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Salaries / Honoraria for project staff</a:t>
            </a:r>
          </a:p>
          <a:p>
            <a:pPr lvl="1"/>
            <a:r>
              <a:rPr lang="en-US" u="sng" dirty="0" smtClean="0"/>
              <a:t>Employment agreement / Contract</a:t>
            </a:r>
          </a:p>
          <a:p>
            <a:pPr marL="457200" lvl="1" indent="0">
              <a:buNone/>
            </a:pPr>
            <a:r>
              <a:rPr lang="en-US" dirty="0" smtClean="0"/>
              <a:t>period of engagement; gross monthly salary; level of effort (</a:t>
            </a:r>
            <a:r>
              <a:rPr lang="en-US" dirty="0" err="1" smtClean="0"/>
              <a:t>LoE</a:t>
            </a:r>
            <a:r>
              <a:rPr lang="en-US" dirty="0" smtClean="0"/>
              <a:t>) / </a:t>
            </a:r>
            <a:r>
              <a:rPr lang="en-US" dirty="0"/>
              <a:t>% of working </a:t>
            </a:r>
            <a:r>
              <a:rPr lang="en-US" dirty="0" smtClean="0"/>
              <a:t>month dedicated to ACTION SEE.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u="sng" dirty="0" smtClean="0"/>
              <a:t>Time sheets</a:t>
            </a:r>
          </a:p>
          <a:p>
            <a:pPr marL="457200" lvl="1" indent="0">
              <a:buNone/>
            </a:pPr>
            <a:r>
              <a:rPr lang="en-US" dirty="0" smtClean="0"/>
              <a:t>8 hours working day; overtime is not allowed; weekends and holidays are not working days if not prior approved by contractor with justification; 4 eyes principle.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u="sng" dirty="0" smtClean="0"/>
              <a:t>Payroll slip, MPIN/PRO declaration, bank statement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07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SUPPORTING DOCUMENTS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2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2. Honoraria for engaged experts</a:t>
            </a:r>
          </a:p>
          <a:p>
            <a:pPr lvl="1"/>
            <a:r>
              <a:rPr lang="en-US" u="sng" dirty="0" smtClean="0"/>
              <a:t>Contract</a:t>
            </a:r>
          </a:p>
          <a:p>
            <a:pPr marL="457200" lvl="1" indent="0">
              <a:buNone/>
            </a:pPr>
            <a:r>
              <a:rPr lang="en-US" dirty="0" smtClean="0"/>
              <a:t>period of engagement; gross honoraria; description of obligations of the expert.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u="sng" dirty="0" smtClean="0"/>
              <a:t>Mission report</a:t>
            </a:r>
          </a:p>
          <a:p>
            <a:pPr marL="457200" lvl="1" indent="0">
              <a:buNone/>
            </a:pPr>
            <a:r>
              <a:rPr lang="en-US" dirty="0" smtClean="0"/>
              <a:t>Period of engagement; activities performed; 4 eyes principle.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u="sng" dirty="0" smtClean="0"/>
              <a:t>Payroll slip, MPIN/PRO declaration, bank statement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898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SUPPORTING DOCUMENTS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23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3</a:t>
            </a:r>
            <a:r>
              <a:rPr lang="en-US" b="1" dirty="0" smtClean="0"/>
              <a:t>. Purchase of goods</a:t>
            </a:r>
          </a:p>
          <a:p>
            <a:pPr lvl="1"/>
            <a:r>
              <a:rPr lang="en-US" u="sng" dirty="0" smtClean="0"/>
              <a:t>Invoice</a:t>
            </a:r>
          </a:p>
          <a:p>
            <a:pPr marL="457200" lvl="1" indent="0">
              <a:buNone/>
            </a:pPr>
            <a:r>
              <a:rPr lang="en-US" dirty="0" smtClean="0"/>
              <a:t>Date; Description of goods purchased; Unit value; Total value. </a:t>
            </a:r>
          </a:p>
          <a:p>
            <a:pPr marL="457200" lvl="1" indent="0">
              <a:buNone/>
            </a:pPr>
            <a:r>
              <a:rPr lang="en-US" b="1" dirty="0" smtClean="0"/>
              <a:t>*VAT is not eligible cost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u="sng" dirty="0" smtClean="0"/>
              <a:t>Delivery note</a:t>
            </a:r>
          </a:p>
          <a:p>
            <a:pPr marL="457200" lvl="1" indent="0">
              <a:buNone/>
            </a:pPr>
            <a:r>
              <a:rPr lang="en-US" dirty="0" smtClean="0"/>
              <a:t>Date of delivery; </a:t>
            </a:r>
            <a:r>
              <a:rPr lang="en-US" dirty="0"/>
              <a:t>Description of goods </a:t>
            </a:r>
            <a:r>
              <a:rPr lang="en-US" dirty="0" smtClean="0"/>
              <a:t>delivered; 4 eyes principle.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u="sng" dirty="0" smtClean="0"/>
              <a:t>Bank statement</a:t>
            </a:r>
          </a:p>
        </p:txBody>
      </p:sp>
    </p:spTree>
    <p:extLst>
      <p:ext uri="{BB962C8B-B14F-4D97-AF65-F5344CB8AC3E}">
        <p14:creationId xmlns:p14="http://schemas.microsoft.com/office/powerpoint/2010/main" val="2110882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SUPPORTING DOCUMENTS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24"/>
            <a:ext cx="10515600" cy="38927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4</a:t>
            </a:r>
            <a:r>
              <a:rPr lang="en-US" b="1" dirty="0" smtClean="0"/>
              <a:t>. Travel costs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b="1" u="sng" dirty="0" smtClean="0"/>
              <a:t>When traveling by car</a:t>
            </a:r>
          </a:p>
          <a:p>
            <a:pPr lvl="1"/>
            <a:r>
              <a:rPr lang="en-US" dirty="0" smtClean="0"/>
              <a:t>Travel log (date; purpose of travel; destination</a:t>
            </a:r>
            <a:r>
              <a:rPr lang="en-US" dirty="0"/>
              <a:t>; km; </a:t>
            </a:r>
            <a:r>
              <a:rPr lang="en-US" dirty="0" smtClean="0"/>
              <a:t>average consumption; fuel price)</a:t>
            </a:r>
          </a:p>
          <a:p>
            <a:pPr lvl="1"/>
            <a:r>
              <a:rPr lang="en-US" dirty="0" smtClean="0"/>
              <a:t>Bill for tanked fuel (number of registration plate)</a:t>
            </a:r>
          </a:p>
          <a:p>
            <a:pPr lvl="1"/>
            <a:r>
              <a:rPr lang="en-US" dirty="0" smtClean="0"/>
              <a:t>Participant list or minutes of meeting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b="1" u="sng" dirty="0" smtClean="0"/>
              <a:t>b) When using taxi/public transport</a:t>
            </a:r>
          </a:p>
          <a:p>
            <a:pPr lvl="1"/>
            <a:r>
              <a:rPr lang="en-US" dirty="0" smtClean="0"/>
              <a:t>Fiscal bill</a:t>
            </a:r>
          </a:p>
          <a:p>
            <a:pPr lvl="1"/>
            <a:r>
              <a:rPr lang="en-US" dirty="0"/>
              <a:t>Participant list or minutes of meeting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70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800" dirty="0" smtClean="0"/>
              <a:t>QUESTIONS ?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957340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CONTACT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err="1" smtClean="0"/>
              <a:t>Marija</a:t>
            </a:r>
            <a:r>
              <a:rPr lang="en-US" b="1" dirty="0" smtClean="0"/>
              <a:t> </a:t>
            </a:r>
            <a:r>
              <a:rPr lang="en-US" b="1" dirty="0" err="1" smtClean="0"/>
              <a:t>Panchevska</a:t>
            </a:r>
            <a:r>
              <a:rPr lang="en-US" dirty="0" smtClean="0"/>
              <a:t>, Director of Finance and Administration</a:t>
            </a:r>
          </a:p>
          <a:p>
            <a:pPr marL="0" indent="0">
              <a:buNone/>
            </a:pPr>
            <a:r>
              <a:rPr lang="en-US" dirty="0" smtClean="0"/>
              <a:t>tel. 072 317 387</a:t>
            </a:r>
          </a:p>
          <a:p>
            <a:pPr marL="0" indent="0">
              <a:buNone/>
            </a:pPr>
            <a:r>
              <a:rPr lang="en-US" dirty="0" smtClean="0"/>
              <a:t>E-mail: </a:t>
            </a:r>
            <a:r>
              <a:rPr lang="en-US" dirty="0" smtClean="0">
                <a:hlinkClick r:id="rId2"/>
              </a:rPr>
              <a:t>marijap@metamorphosis.org.mk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Skype: </a:t>
            </a:r>
            <a:r>
              <a:rPr lang="en-US" dirty="0" err="1" smtClean="0"/>
              <a:t>marija.pancevska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7273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338</Words>
  <Application>Microsoft Office PowerPoint</Application>
  <PresentationFormat>Widescreen</PresentationFormat>
  <Paragraphs>69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FINANCIAL REPORTING FOR ACTION SEE GRANTEES</vt:lpstr>
      <vt:lpstr>AGENDA</vt:lpstr>
      <vt:lpstr>COOPERATION AGREEMENT</vt:lpstr>
      <vt:lpstr>COOPERATION AGREEMENT</vt:lpstr>
      <vt:lpstr>TEMPLATES</vt:lpstr>
      <vt:lpstr>SUPPORTING DOCUMENTS</vt:lpstr>
      <vt:lpstr>SUPPORTING DOCUMENTS</vt:lpstr>
      <vt:lpstr>SUPPORTING DOCUMENTS</vt:lpstr>
      <vt:lpstr>SUPPORTING DOCUMENTS</vt:lpstr>
      <vt:lpstr>PowerPoint Presentation</vt:lpstr>
      <vt:lpstr>CONTACT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14</cp:revision>
  <dcterms:created xsi:type="dcterms:W3CDTF">2019-06-07T14:38:51Z</dcterms:created>
  <dcterms:modified xsi:type="dcterms:W3CDTF">2019-07-08T20:07:54Z</dcterms:modified>
</cp:coreProperties>
</file>