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6858000" cx="12192000"/>
  <p:notesSz cx="6858000" cy="9144000"/>
  <p:embeddedFontLst>
    <p:embeddedFont>
      <p:font typeface="Tahoma"/>
      <p:regular r:id="rId39"/>
      <p:bold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99BE64D2-A973-46A5-80D8-191C07E69FDC}">
  <a:tblStyle styleId="{99BE64D2-A973-46A5-80D8-191C07E69FD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CC081363-5533-483C-9622-CD42D23BFDC9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Tahoma-bold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Tahoma-regular.fntdata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Shape 56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Shape 6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Shape 68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Shape 74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Shape 80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Shape 86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Shape 9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Shape 98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Shape 104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Shape 110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Shape 116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Shape 12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Shape 129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Shape 135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Shape 141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Shape 147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Shape 15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Shape 159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Shape 165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Shape 171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Shape 177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Shape 18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Shape 189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Shape 195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Shape 201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Shape 207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Shape 21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Shape 219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Shape 225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Shape 231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Shape 236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Shape 24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Shape 248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0" name="Shape 2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" name="Shape 23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6" name="Shape 2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" name="Shape 2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Shape 3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" name="Shape 3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Shape 3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Shape 3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Shape 3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Shape 4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6" name="Shape 4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Shape 4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0" name="Shape 50"/>
          <p:cNvSpPr txBox="1"/>
          <p:nvPr>
            <p:ph idx="1" type="body"/>
          </p:nvPr>
        </p:nvSpPr>
        <p:spPr>
          <a:xfrm rot="5400000">
            <a:off x="4037013" y="-1373187"/>
            <a:ext cx="4117975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3" name="Shape 5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2.xml"/><Relationship Id="rId10" Type="http://schemas.openxmlformats.org/officeDocument/2006/relationships/slideLayout" Target="../slideLayouts/slideLayout1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4.xml"/><Relationship Id="rId12" Type="http://schemas.openxmlformats.org/officeDocument/2006/relationships/slideLayout" Target="../slideLayouts/slideLayout3.xml"/><Relationship Id="rId1" Type="http://schemas.openxmlformats.org/officeDocument/2006/relationships/image" Target="../media/image1.jpg"/><Relationship Id="rId2" Type="http://schemas.openxmlformats.org/officeDocument/2006/relationships/image" Target="../media/image2.png"/><Relationship Id="rId3" Type="http://schemas.openxmlformats.org/officeDocument/2006/relationships/image" Target="../media/image7.jpg"/><Relationship Id="rId4" Type="http://schemas.openxmlformats.org/officeDocument/2006/relationships/image" Target="../media/image9.gif"/><Relationship Id="rId9" Type="http://schemas.openxmlformats.org/officeDocument/2006/relationships/image" Target="../media/image8.jpg"/><Relationship Id="rId15" Type="http://schemas.openxmlformats.org/officeDocument/2006/relationships/slideLayout" Target="../slideLayouts/slideLayout6.xml"/><Relationship Id="rId14" Type="http://schemas.openxmlformats.org/officeDocument/2006/relationships/slideLayout" Target="../slideLayouts/slideLayout5.xml"/><Relationship Id="rId17" Type="http://schemas.openxmlformats.org/officeDocument/2006/relationships/slideLayout" Target="../slideLayouts/slideLayout8.xml"/><Relationship Id="rId16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19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18" Type="http://schemas.openxmlformats.org/officeDocument/2006/relationships/slideLayout" Target="../slideLayouts/slideLayout9.xml"/><Relationship Id="rId7" Type="http://schemas.openxmlformats.org/officeDocument/2006/relationships/image" Target="../media/image4.png"/><Relationship Id="rId8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ape 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9982201" y="6094175"/>
            <a:ext cx="660404" cy="3913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hape 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Shape 8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graphicFrame>
        <p:nvGraphicFramePr>
          <p:cNvPr id="9" name="Shape 9"/>
          <p:cNvGraphicFramePr/>
          <p:nvPr/>
        </p:nvGraphicFramePr>
        <p:xfrm>
          <a:off x="838198" y="602455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{99BE64D2-A973-46A5-80D8-191C07E69FDC}</a:tableStyleId>
              </a:tblPr>
              <a:tblGrid>
                <a:gridCol w="4038600"/>
                <a:gridCol w="6477000"/>
              </a:tblGrid>
              <a:tr h="6810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sz="6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rPr lang="en-US" sz="600" u="none" cap="none" strike="noStrike"/>
                        <a:t>This project is funded by the European Union.</a:t>
                      </a:r>
                      <a:endParaRPr b="1" sz="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sz="6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t/>
                      </a:r>
                      <a:endParaRPr sz="6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Calibri"/>
                        <a:buNone/>
                      </a:pPr>
                      <a:r>
                        <a:rPr lang="en-US" sz="600" u="none" cap="none" strike="noStrike"/>
                        <a:t>The “Accountability, Technology and Institutional Openness Netëork in South East Europe - ACTION SEE” project is implemented by Metamorphosis Foundation, ëestminster Foundation for Democracy, CRTA – Center for Research, Transparency and Accountability, Citizens Association ëhy not?, Center for Democratic Transition, Open Data Kosovo (ODK) and Levizja Mjaft!.</a:t>
                      </a:r>
                      <a:endParaRPr sz="600" u="none" cap="none" strike="noStrike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  <p:pic>
        <p:nvPicPr>
          <p:cNvPr descr="logo EU.jpg" id="10" name="Shape 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22868" y="6100225"/>
            <a:ext cx="533399" cy="371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Shape 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1462" y="6033821"/>
            <a:ext cx="1576911" cy="389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Shape 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03251" y="6051841"/>
            <a:ext cx="940556" cy="385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Shape 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03069" y="6033822"/>
            <a:ext cx="742845" cy="395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Shape 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07402" y="6078369"/>
            <a:ext cx="764417" cy="374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Shape 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192168" y="6051725"/>
            <a:ext cx="722007" cy="40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Shape 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752531" y="6052968"/>
            <a:ext cx="301858" cy="385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Shape 1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982201" y="6064424"/>
            <a:ext cx="697985" cy="37807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0"/>
    <p:sldLayoutId id="2147483649" r:id="rId11"/>
    <p:sldLayoutId id="2147483650" r:id="rId12"/>
    <p:sldLayoutId id="2147483651" r:id="rId13"/>
    <p:sldLayoutId id="2147483652" r:id="rId14"/>
    <p:sldLayoutId id="2147483653" r:id="rId15"/>
    <p:sldLayoutId id="2147483654" r:id="rId16"/>
    <p:sldLayoutId id="2147483655" r:id="rId17"/>
    <p:sldLayoutId id="2147483656" r:id="rId18"/>
    <p:sldLayoutId id="2147483657" r:id="rId19"/>
    <p:sldLayoutId id="2147483658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hyperlink" Target="mailto:edonatolaj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Advocacy and Campaigns</a:t>
            </a:r>
            <a:endParaRPr/>
          </a:p>
        </p:txBody>
      </p:sp>
      <p:sp>
        <p:nvSpPr>
          <p:cNvPr id="59" name="Shape 5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Edona Ahmetaj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April 3</a:t>
            </a:r>
            <a:r>
              <a:rPr b="0" baseline="3000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rd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2018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Pristina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Objectives of the training</a:t>
            </a:r>
            <a:endParaRPr/>
          </a:p>
        </p:txBody>
      </p:sp>
      <p:sp>
        <p:nvSpPr>
          <p:cNvPr id="65" name="Shape 65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 the concepts of advocacy; identify basic skills required for advocacy; and learn to develop an advocacy strategy.</a:t>
            </a:r>
            <a:endParaRPr/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 how advocacy can contribute to achieving your organization's objectives</a:t>
            </a:r>
            <a:endParaRPr/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present in a practical manner some of the main tools and methods used in advocacy, including 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Identification and analysis of an advocacy issue;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Mapping of actors;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Influencing the work of actors through alliances and coalitions.</a:t>
            </a:r>
            <a:endParaRPr/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Reflect on the role and impact of the EU and identify key institutions and individuals related/tied to the interests and activities of your organization </a:t>
            </a:r>
            <a:endParaRPr/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Review ways of setting objectives and advocacy monitoring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Advocacy? </a:t>
            </a:r>
            <a:endParaRPr/>
          </a:p>
        </p:txBody>
      </p:sp>
      <p:sp>
        <p:nvSpPr>
          <p:cNvPr id="71" name="Shape 71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Advocacy describes a method or approach used for: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change policies and practices  </a:t>
            </a:r>
            <a:endParaRPr/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reform institutions </a:t>
            </a:r>
            <a:endParaRPr/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change the relationships in government and</a:t>
            </a:r>
            <a:endParaRPr/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change behavior and attitude </a:t>
            </a:r>
            <a:endParaRPr/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give the work of the project a wider impact/scope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few definitions for advocacy</a:t>
            </a:r>
            <a:endParaRPr/>
          </a:p>
        </p:txBody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None/>
            </a:pPr>
            <a:r>
              <a:rPr b="0" i="1" lang="en-US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“Advocacy is putting a problem on the agenda, providing a solution to that problem and building support for acting on both the problem and solution”.</a:t>
            </a:r>
            <a:endParaRPr/>
          </a:p>
          <a:p>
            <a:pPr indent="0" lvl="0" marL="0" marR="0" rtl="0" algn="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95"/>
              <a:buFont typeface="Arial"/>
              <a:buNone/>
            </a:pPr>
            <a:r>
              <a:rPr b="0" i="1" lang="en-US" sz="129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1" lang="en-US" sz="138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Introduction to Advocacy: Training Guide, Ritu R Sharma, Academy for Education Development)</a:t>
            </a:r>
            <a:endParaRPr/>
          </a:p>
          <a:p>
            <a:pPr indent="0" lvl="0" marL="0" marR="0" rtl="0" algn="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95"/>
              <a:buFont typeface="Arial"/>
              <a:buNone/>
            </a:pPr>
            <a:r>
              <a:t/>
            </a:r>
            <a:endParaRPr b="0" i="1" sz="12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None/>
            </a:pPr>
            <a:r>
              <a:rPr b="0" i="1" lang="en-US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“Advocacy consists of actions designed to draw a community’s attention to an issue and to direct policy-makers to a solution. It consists of legal and political actions that impact the form and practice of laws. Advocacy initiatives require organization, strategic thinking, information, communication, and mobilization”.</a:t>
            </a:r>
            <a:endParaRPr/>
          </a:p>
          <a:p>
            <a:pPr indent="0" lvl="0" marL="0" marR="0" rtl="0" algn="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87"/>
              <a:buFont typeface="Arial"/>
              <a:buNone/>
            </a:pPr>
            <a:r>
              <a:rPr b="0" i="1" lang="en-US" sz="138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(Human Rights Manual, Marge Schuler)</a:t>
            </a:r>
            <a:r>
              <a:rPr b="0" i="1" lang="en-US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259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None/>
            </a:pPr>
            <a:br>
              <a:rPr b="0" i="0" lang="en-US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1" sz="259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do we use advocacy?</a:t>
            </a:r>
            <a:endParaRPr/>
          </a:p>
        </p:txBody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achieve a broad and sustainable change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create a greater impact than the one possible with only basic programs,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make efforts to make the impact of the progams more sustainable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protect communities and programs from unfavorable political changes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do we use advocacy? </a:t>
            </a:r>
            <a:endParaRPr/>
          </a:p>
        </p:txBody>
      </p:sp>
      <p:sp>
        <p:nvSpPr>
          <p:cNvPr id="89" name="Shape 89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strengthen civil society and expand the democratic space by:</a:t>
            </a:r>
            <a:endParaRPr/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encouraging consultations and participation of citizens at all levels of policy making </a:t>
            </a:r>
            <a:endParaRPr/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Strengthen cooperation between NGOs and other civil society groups through 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interaction with decision-makers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 the legitimacy and credibility of civil society groups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Problem and case analysis - </a:t>
            </a: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Technique “But why?”</a:t>
            </a:r>
            <a:endParaRPr/>
          </a:p>
        </p:txBody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are the “root causes”?</a:t>
            </a:r>
            <a:endParaRPr/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the technique “But why?” </a:t>
            </a:r>
            <a:endParaRPr/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does this technique work?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Example:</a:t>
            </a:r>
            <a:endParaRPr b="1" i="0" sz="222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None/>
            </a:pPr>
            <a:r>
              <a:rPr b="1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Problem: </a:t>
            </a: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Children do not go to school </a:t>
            </a:r>
            <a:endParaRPr/>
          </a:p>
          <a:p>
            <a:pPr indent="0" lvl="1" marL="4572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None/>
            </a:pPr>
            <a:r>
              <a:rPr b="1" i="1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 why? </a:t>
            </a: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They continue to get sick </a:t>
            </a:r>
            <a:endParaRPr/>
          </a:p>
          <a:p>
            <a:pPr indent="0" lvl="1" marL="4572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None/>
            </a:pPr>
            <a:r>
              <a:rPr b="1" i="1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 why? </a:t>
            </a: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They drink bad water</a:t>
            </a:r>
            <a:endParaRPr/>
          </a:p>
          <a:p>
            <a:pPr indent="0" lvl="1" marL="4572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None/>
            </a:pPr>
            <a:r>
              <a:rPr b="1" i="1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 why? </a:t>
            </a: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local government said it would dig a new well last year but has not done so.</a:t>
            </a:r>
            <a:endParaRPr/>
          </a:p>
          <a:p>
            <a:pPr indent="0" lvl="1" marL="4572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None/>
            </a:pPr>
            <a:r>
              <a:t/>
            </a:r>
            <a:endParaRPr b="0" i="0" sz="222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None/>
            </a:pPr>
            <a:r>
              <a:rPr b="1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Possible response to this problem: </a:t>
            </a: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Dig a well or advocate to the local government that they secure a well!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Problem and case analysis - </a:t>
            </a: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Technique “But why?”</a:t>
            </a:r>
            <a:endParaRPr/>
          </a:p>
        </p:txBody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should we analyze the root problems?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should we analyze the root problems?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Combining the “But why?” technique with other techniques:</a:t>
            </a:r>
            <a:endParaRPr/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Consultations with beneficiaries </a:t>
            </a:r>
            <a:endParaRPr/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Research of policies</a:t>
            </a:r>
            <a:endParaRPr/>
          </a:p>
          <a:p>
            <a:pPr indent="0" lvl="1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08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Problem and case analysis – </a:t>
            </a: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Visioning of key issues</a:t>
            </a:r>
            <a:endParaRPr/>
          </a:p>
        </p:txBody>
      </p:sp>
      <p:sp>
        <p:nvSpPr>
          <p:cNvPr id="107" name="Shape 107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your long-term vision for your country?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do you want your society/country to be?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specific features would be indicative of your ideal society?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should change in order to achieve this?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are the obstacles preventing this from happening?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are you trying to achieve with your work?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contribution does this work make to your overall vision?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else can/should you do?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Problem and case analysis</a:t>
            </a:r>
            <a:endParaRPr/>
          </a:p>
        </p:txBody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Tree of problems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Star for problem/case analysis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08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cause, consequences and possible solutions</a:t>
            </a:r>
            <a:endParaRPr/>
          </a:p>
        </p:txBody>
      </p:sp>
      <p:graphicFrame>
        <p:nvGraphicFramePr>
          <p:cNvPr id="119" name="Shape 119"/>
          <p:cNvGraphicFramePr/>
          <p:nvPr/>
        </p:nvGraphicFramePr>
        <p:xfrm>
          <a:off x="838200" y="25019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{CC081363-5533-483C-9622-CD42D23BFDC9}</a:tableStyleId>
              </a:tblPr>
              <a:tblGrid>
                <a:gridCol w="3505200"/>
                <a:gridCol w="3505200"/>
                <a:gridCol w="3505200"/>
              </a:tblGrid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Cause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Consequences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Possible solutions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Local level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Regional level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International level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 hMerge="1"/>
                <a:tc hMerge="1"/>
              </a:tr>
            </a:tbl>
          </a:graphicData>
        </a:graphic>
      </p:graphicFrame>
      <p:sp>
        <p:nvSpPr>
          <p:cNvPr id="120" name="Shape 120"/>
          <p:cNvSpPr txBox="1"/>
          <p:nvPr/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Issue: </a:t>
            </a:r>
            <a:endParaRPr/>
          </a:p>
          <a:p>
            <a:pPr indent="-508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Criteria for selecting a strategic issue</a:t>
            </a:r>
            <a:endParaRPr/>
          </a:p>
        </p:txBody>
      </p:sp>
      <p:sp>
        <p:nvSpPr>
          <p:cNvPr id="126" name="Shape 126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Addressing the issue successfully will result in a real improvement of people's lives</a:t>
            </a:r>
            <a:endParaRPr/>
          </a:p>
          <a:p>
            <a:pPr indent="-228600" lvl="0" marL="2286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issue is important for your mission and stakeholders</a:t>
            </a:r>
            <a:endParaRPr/>
          </a:p>
          <a:p>
            <a:pPr indent="-228600" lvl="0" marL="2286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is in line with your organizational priorities</a:t>
            </a:r>
            <a:endParaRPr/>
          </a:p>
          <a:p>
            <a:pPr indent="-228600" lvl="0" marL="2286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is a 'root' issue that will block progress in other issues/problems if it is not addressed</a:t>
            </a:r>
            <a:endParaRPr/>
          </a:p>
          <a:p>
            <a:pPr indent="-228600" lvl="0" marL="2286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Confronting the issue successfully will increase the impact of your work </a:t>
            </a:r>
            <a:endParaRPr/>
          </a:p>
          <a:p>
            <a:pPr indent="-228600" lvl="0" marL="2286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issue fits in with your expertise, experience or analysis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Criteria for selecting a strategic issue</a:t>
            </a:r>
            <a:endParaRPr/>
          </a:p>
        </p:txBody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know what you want to change, why you need to change it and how it should change.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is a possibility to make the necessary changes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Your supporters and donors will support your work on this issue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Your partners and beneficiaries believe the issue is important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risks associated with dealing with the issue are manageable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Your organization has a special contribution to make in relation to this issue and/or it can bring an added value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CHECKLIST for selecting a strategic issue</a:t>
            </a:r>
            <a:endParaRPr/>
          </a:p>
        </p:txBody>
      </p:sp>
      <p:graphicFrame>
        <p:nvGraphicFramePr>
          <p:cNvPr id="138" name="Shape 138"/>
          <p:cNvGraphicFramePr/>
          <p:nvPr/>
        </p:nvGraphicFramePr>
        <p:xfrm>
          <a:off x="838200" y="182562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{CC081363-5533-483C-9622-CD42D23BFDC9}</a:tableStyleId>
              </a:tblPr>
              <a:tblGrid>
                <a:gridCol w="2646150"/>
                <a:gridCol w="885525"/>
                <a:gridCol w="6983925"/>
              </a:tblGrid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Issue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Grade/Mark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Criteria 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Mapping of actors/stakeholders</a:t>
            </a:r>
            <a:endParaRPr/>
          </a:p>
        </p:txBody>
      </p:sp>
      <p:sp>
        <p:nvSpPr>
          <p:cNvPr id="144" name="Shape 144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b="1" i="0" lang="en-US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influential groups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Politicians and parties in government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Religious leaders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Business associations and large companies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Lawyers, judges, doctors, academics, teachers, and other professionals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Media - including televisions, radios, newspapers and magazines 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Workers’ unions and associations 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Consumer Organizations and consumer groups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Women’s groups  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NGOs and civil society organizations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Regional institutions – BE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Char char="•"/>
            </a:pPr>
            <a:r>
              <a:rPr b="0" i="0" lang="en-US" sz="22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International institutions – World Bank/IMF, World Trade Organization, UN agencies, etc.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Stakeholder analysis</a:t>
            </a:r>
            <a:endParaRPr/>
          </a:p>
        </p:txBody>
      </p:sp>
      <p:sp>
        <p:nvSpPr>
          <p:cNvPr id="150" name="Shape 150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Target/target groups: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decision-makers, people who have the power to make changes when necessary; people with an influence on decision-makers.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Beneficiaries: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People with and for whom you work; those who are expected to benefit from your advocacy work.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Allies: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those who share your goals and can help you influence or exert pressure on decision-makers.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Opponents: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Those who are against what you want to achieve and try to stop the changes you want to see from happening.</a:t>
            </a:r>
            <a:endParaRPr/>
          </a:p>
          <a:p>
            <a:pPr indent="-508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Lobbying - What is Lobbying?</a:t>
            </a:r>
            <a:endParaRPr/>
          </a:p>
        </p:txBody>
      </p:sp>
      <p:sp>
        <p:nvSpPr>
          <p:cNvPr id="156" name="Shape 156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70"/>
              <a:buFont typeface="Arial"/>
              <a:buChar char="•"/>
            </a:pPr>
            <a:r>
              <a:rPr b="1" i="0" lang="en-US" sz="217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Lobby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7"/>
              <a:buFont typeface="Arial"/>
              <a:buNone/>
            </a:pPr>
            <a:r>
              <a:rPr b="0" i="0" lang="en-US" sz="224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group, organization or association engaged in trying to influence lawmakers or other public officials in favor of a particular cause. Initially, the term referred to people who used to frequent the "lobbies" (corridors) of government buildings to speak with lawmakers.</a:t>
            </a:r>
            <a:endParaRPr/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70"/>
              <a:buFont typeface="Arial"/>
              <a:buChar char="•"/>
            </a:pPr>
            <a:r>
              <a:rPr b="1" i="0" lang="en-US" sz="217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Lobbying 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70"/>
              <a:buFont typeface="Arial"/>
              <a:buNone/>
            </a:pPr>
            <a:r>
              <a:rPr b="0" i="0" lang="en-US" sz="217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Direct efforts to influence policymakers, public officials, or other decision-makers through personal interviews/meetings and persuasion.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70"/>
              <a:buFont typeface="Arial"/>
              <a:buNone/>
            </a:pPr>
            <a:r>
              <a:t/>
            </a:r>
            <a:endParaRPr b="0" i="0" sz="217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70"/>
              <a:buFont typeface="Arial"/>
              <a:buNone/>
            </a:pPr>
            <a:r>
              <a:rPr b="0" i="1" lang="en-US" sz="217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people use this term reciprocally with advocacy. 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70"/>
              <a:buFont typeface="Arial"/>
              <a:buNone/>
            </a:pPr>
            <a:r>
              <a:t/>
            </a:r>
            <a:endParaRPr b="0" i="0" sz="217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70"/>
              <a:buFont typeface="Arial"/>
              <a:buChar char="•"/>
            </a:pPr>
            <a:r>
              <a:rPr b="1" i="0" lang="en-US" sz="217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Lobbyist 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70"/>
              <a:buFont typeface="Arial"/>
              <a:buNone/>
            </a:pPr>
            <a:r>
              <a:rPr b="0" i="0" lang="en-US" sz="217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person or organization that lobbies.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Making the first attempt to lobby</a:t>
            </a:r>
            <a:endParaRPr/>
          </a:p>
        </p:txBody>
      </p:sp>
      <p:sp>
        <p:nvSpPr>
          <p:cNvPr id="162" name="Shape 162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I: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Find out who the adequate person is in the organization or institution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II: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Call them on the phone to schedule a meeting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III: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If you could not schedule a meeting, write him/her an email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Ethics of lobbying</a:t>
            </a:r>
            <a:endParaRPr/>
          </a:p>
        </p:txBody>
      </p:sp>
      <p:sp>
        <p:nvSpPr>
          <p:cNvPr id="168" name="Shape 168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Justice/Fairness</a:t>
            </a:r>
            <a:endParaRPr/>
          </a:p>
          <a:p>
            <a:pPr indent="-508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Transparency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tips for successful lobbying</a:t>
            </a:r>
            <a:endParaRPr/>
          </a:p>
        </p:txBody>
      </p:sp>
      <p:sp>
        <p:nvSpPr>
          <p:cNvPr id="174" name="Shape 174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Arial"/>
              <a:buNone/>
            </a:pPr>
            <a:r>
              <a:rPr b="1" i="0" lang="en-US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PREPARATION, PREPARATION, PREPARATION</a:t>
            </a:r>
            <a:endParaRPr/>
          </a:p>
          <a:p>
            <a:pPr indent="0" lvl="0" marL="0" marR="0" rtl="0" algn="ct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Arial"/>
              <a:buNone/>
            </a:pPr>
            <a:r>
              <a:t/>
            </a:r>
            <a:endParaRPr b="1" i="0" sz="196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Arial"/>
              <a:buNone/>
            </a:pPr>
            <a:r>
              <a:rPr b="1" i="0" lang="en-US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 clear about what you want</a:t>
            </a:r>
            <a:endParaRPr/>
          </a:p>
          <a:p>
            <a:pPr indent="0" lvl="0" marL="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90"/>
              <a:buFont typeface="Arial"/>
              <a:buNone/>
            </a:pPr>
            <a:r>
              <a:rPr b="0" i="0" lang="en-US" sz="18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Learn people's views in order to lobby</a:t>
            </a:r>
            <a:endParaRPr/>
          </a:p>
          <a:p>
            <a:pPr indent="0" lvl="0" marL="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29"/>
              <a:buFont typeface="Arial"/>
              <a:buNone/>
            </a:pPr>
            <a:r>
              <a:rPr b="0" i="0" lang="en-US" sz="202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What's in it for them - why they have to change their views</a:t>
            </a:r>
            <a:endParaRPr/>
          </a:p>
          <a:p>
            <a:pPr indent="0" lvl="0" marL="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Arial"/>
              <a:buNone/>
            </a:pPr>
            <a:r>
              <a:t/>
            </a:r>
            <a:endParaRPr b="0" i="0" sz="196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Arial"/>
              <a:buNone/>
            </a:pPr>
            <a:r>
              <a:rPr b="1" i="0" lang="en-US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 your messages </a:t>
            </a:r>
            <a:endParaRPr/>
          </a:p>
          <a:p>
            <a:pPr indent="-228600" lvl="0" marL="22860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Arial"/>
              <a:buChar char="•"/>
            </a:pPr>
            <a:r>
              <a:rPr b="0" i="0" lang="en-US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 simple and clear</a:t>
            </a:r>
            <a:endParaRPr/>
          </a:p>
          <a:p>
            <a:pPr indent="-228600" lvl="0" marL="22860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Arial"/>
              <a:buChar char="•"/>
            </a:pPr>
            <a:r>
              <a:rPr b="0" i="0" lang="en-US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What's the matter/issue?</a:t>
            </a:r>
            <a:endParaRPr/>
          </a:p>
          <a:p>
            <a:pPr indent="-228600" lvl="0" marL="22860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Arial"/>
              <a:buChar char="•"/>
            </a:pPr>
            <a:r>
              <a:rPr b="0" i="0" lang="en-US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do you want them to do about it?</a:t>
            </a:r>
            <a:endParaRPr/>
          </a:p>
          <a:p>
            <a:pPr indent="-228600" lvl="0" marL="22860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Arial"/>
              <a:buChar char="•"/>
            </a:pPr>
            <a:r>
              <a:rPr b="0" i="0" lang="en-US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examples that will engage/catch their interest</a:t>
            </a:r>
            <a:endParaRPr/>
          </a:p>
          <a:p>
            <a:pPr indent="-228600" lvl="0" marL="22860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Arial"/>
              <a:buChar char="•"/>
            </a:pPr>
            <a:r>
              <a:rPr b="0" i="0" lang="en-US" sz="19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Prepare a kind of short document</a:t>
            </a:r>
            <a:endParaRPr/>
          </a:p>
          <a:p>
            <a:pPr indent="0" lvl="0" marL="0" marR="0" rtl="0" algn="ct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60"/>
              <a:buFont typeface="Arial"/>
              <a:buNone/>
            </a:pPr>
            <a:r>
              <a:t/>
            </a:r>
            <a:endParaRPr b="1" i="0" sz="196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tips for successful lobbying</a:t>
            </a:r>
            <a:endParaRPr/>
          </a:p>
        </p:txBody>
      </p:sp>
      <p:sp>
        <p:nvSpPr>
          <p:cNvPr id="180" name="Shape 180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None/>
            </a:pPr>
            <a:r>
              <a:rPr b="1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 and read</a:t>
            </a:r>
            <a:endParaRPr/>
          </a:p>
          <a:p>
            <a:pPr indent="-228600" lvl="0" marL="22860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</a:pPr>
            <a:r>
              <a:rPr b="0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 the best time and place for a meeting</a:t>
            </a:r>
            <a:endParaRPr/>
          </a:p>
          <a:p>
            <a:pPr indent="-228600" lvl="0" marL="22860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</a:pPr>
            <a:r>
              <a:rPr b="0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Make sure you know the place</a:t>
            </a:r>
            <a:endParaRPr/>
          </a:p>
          <a:p>
            <a:pPr indent="-228600" lvl="0" marL="22860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</a:pPr>
            <a:r>
              <a:rPr b="0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Arrive on time; be prepared to leave ahead of time</a:t>
            </a:r>
            <a:endParaRPr/>
          </a:p>
          <a:p>
            <a:pPr indent="-228600" lvl="0" marL="22860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</a:pPr>
            <a:r>
              <a:rPr b="0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Dress properly</a:t>
            </a:r>
            <a:endParaRPr/>
          </a:p>
          <a:p>
            <a:pPr indent="-228600" lvl="0" marL="22860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</a:pPr>
            <a:r>
              <a:rPr b="0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 polite, accept status</a:t>
            </a:r>
            <a:endParaRPr/>
          </a:p>
          <a:p>
            <a:pPr indent="0" lvl="0" marL="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None/>
            </a:pPr>
            <a:r>
              <a:t/>
            </a:r>
            <a:endParaRPr b="1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None/>
            </a:pPr>
            <a:r>
              <a:rPr b="1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negotiation techniques </a:t>
            </a:r>
            <a:endParaRPr/>
          </a:p>
          <a:p>
            <a:pPr indent="-228600" lvl="0" marL="22860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</a:pPr>
            <a:r>
              <a:rPr b="0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 aware of your body language </a:t>
            </a:r>
            <a:endParaRPr/>
          </a:p>
          <a:p>
            <a:pPr indent="-228600" lvl="0" marL="22860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</a:pPr>
            <a:r>
              <a:rPr b="0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Relax, keep your voice quite </a:t>
            </a:r>
            <a:endParaRPr/>
          </a:p>
          <a:p>
            <a:pPr indent="-228600" lvl="0" marL="22860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</a:pPr>
            <a:r>
              <a:rPr b="0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Listen actively – do not interrupt, show sensitivity</a:t>
            </a:r>
            <a:endParaRPr/>
          </a:p>
          <a:p>
            <a:pPr indent="-228600" lvl="0" marL="22860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</a:pPr>
            <a:r>
              <a:rPr b="0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Ask questions </a:t>
            </a:r>
            <a:endParaRPr/>
          </a:p>
          <a:p>
            <a:pPr indent="-228600" lvl="0" marL="22860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</a:pPr>
            <a:r>
              <a:rPr b="0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Keep them within the time you’ve set – short and sweet; do not be ashamed, stay within your plan</a:t>
            </a:r>
            <a:endParaRPr/>
          </a:p>
          <a:p>
            <a:pPr indent="0" lvl="0" marL="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None/>
            </a:pPr>
            <a:r>
              <a:t/>
            </a:r>
            <a:endParaRPr b="0" i="0" sz="1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tips for successful lobbying</a:t>
            </a:r>
            <a:endParaRPr/>
          </a:p>
        </p:txBody>
      </p:sp>
      <p:sp>
        <p:nvSpPr>
          <p:cNvPr id="186" name="Shape 186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Building relationships: The messenger can be as important as the message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Personnel consistency builds trust and transparency 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you are a reliable source of information, people listen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 the involvement of someone who is directly affected by the issue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 friendly, use your social skills 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Keep/maintain regular contact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Always end a meeting suggesting that another one would be needed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08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Developing a public campaign </a:t>
            </a:r>
            <a:endParaRPr/>
          </a:p>
        </p:txBody>
      </p:sp>
      <p:sp>
        <p:nvSpPr>
          <p:cNvPr id="192" name="Shape 192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ONE</a:t>
            </a:r>
            <a:endParaRPr/>
          </a:p>
          <a:p>
            <a:pPr indent="-228600" lvl="4" marL="20574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Font typeface="Arial"/>
              <a:buChar char="•"/>
            </a:pPr>
            <a:r>
              <a:rPr b="0" i="0" lang="en-US" sz="166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Ask yourself why you should/need to have a campaign?</a:t>
            </a:r>
            <a:endParaRPr/>
          </a:p>
          <a:p>
            <a:pPr indent="-228600" lvl="4" marL="20574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Font typeface="Arial"/>
              <a:buChar char="•"/>
            </a:pPr>
            <a:r>
              <a:rPr b="0" i="0" lang="en-US" sz="166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concerns you?</a:t>
            </a:r>
            <a:endParaRPr/>
          </a:p>
          <a:p>
            <a:pPr indent="-228600" lvl="4" marL="20574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Font typeface="Arial"/>
              <a:buChar char="•"/>
            </a:pPr>
            <a:r>
              <a:rPr b="0" i="0" lang="en-US" sz="166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hasn’t the change occurred already?</a:t>
            </a:r>
            <a:endParaRPr/>
          </a:p>
          <a:p>
            <a:pPr indent="-228600" lvl="4" marL="20574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Font typeface="Arial"/>
              <a:buChar char="•"/>
            </a:pPr>
            <a:r>
              <a:rPr b="0" i="0" lang="en-US" sz="166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would communication with a wider public help?</a:t>
            </a:r>
            <a:endParaRPr/>
          </a:p>
          <a:p>
            <a:pPr indent="-122872" lvl="4" marL="20574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Font typeface="Arial"/>
              <a:buNone/>
            </a:pPr>
            <a:r>
              <a:t/>
            </a:r>
            <a:endParaRPr b="0" i="0" sz="166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b="0" i="0" lang="en-US" sz="2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TWO</a:t>
            </a:r>
            <a:endParaRPr/>
          </a:p>
          <a:p>
            <a:pPr indent="-228600" lvl="4" marL="20574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Font typeface="Arial"/>
              <a:buChar char="•"/>
            </a:pPr>
            <a:r>
              <a:rPr b="0" i="0" lang="en-US" sz="166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Decide who your target audience is for the campaign – be specific </a:t>
            </a:r>
            <a:endParaRPr/>
          </a:p>
          <a:p>
            <a:pPr indent="-228600" lvl="4" marL="20574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Font typeface="Arial"/>
              <a:buChar char="•"/>
            </a:pPr>
            <a:r>
              <a:rPr b="0" i="0" lang="en-US" sz="166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 is more likely to answer to a call for this issue?</a:t>
            </a:r>
            <a:endParaRPr/>
          </a:p>
          <a:p>
            <a:pPr indent="-228600" lvl="4" marL="20574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Font typeface="Arial"/>
              <a:buChar char="•"/>
            </a:pPr>
            <a:r>
              <a:rPr b="0" i="0" lang="en-US" sz="166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Whom do you want to involve?</a:t>
            </a:r>
            <a:endParaRPr/>
          </a:p>
          <a:p>
            <a:pPr indent="-228600" lvl="4" marL="20574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Font typeface="Arial"/>
              <a:buChar char="•"/>
            </a:pPr>
            <a:r>
              <a:rPr b="0" i="0" lang="en-US" sz="166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should really know your target audience. What media do they read/follow/listen to?</a:t>
            </a:r>
            <a:endParaRPr/>
          </a:p>
          <a:p>
            <a:pPr indent="-228600" lvl="4" marL="20574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Font typeface="Arial"/>
              <a:buChar char="•"/>
            </a:pPr>
            <a:r>
              <a:rPr b="0" i="0" lang="en-US" sz="166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are they enthusiastic about?</a:t>
            </a:r>
            <a:endParaRPr/>
          </a:p>
          <a:p>
            <a:pPr indent="-228600" lvl="4" marL="20574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65"/>
              <a:buFont typeface="Arial"/>
              <a:buChar char="•"/>
            </a:pPr>
            <a:r>
              <a:rPr b="0" i="0" lang="en-US" sz="166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style and approach would they answer to? What would distance them?</a:t>
            </a:r>
            <a:endParaRPr/>
          </a:p>
          <a:p>
            <a:pPr indent="-64135" lvl="0" marL="2286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None/>
            </a:pPr>
            <a:r>
              <a:t/>
            </a:r>
            <a:endParaRPr b="0" i="0" sz="259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Developing a public campaign </a:t>
            </a:r>
            <a:endParaRPr/>
          </a:p>
        </p:txBody>
      </p:sp>
      <p:sp>
        <p:nvSpPr>
          <p:cNvPr id="198" name="Shape 198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THREE: </a:t>
            </a:r>
            <a:endParaRPr/>
          </a:p>
          <a:p>
            <a:pPr indent="-228600" lvl="4" marL="2057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 your message. Remember that this is a campaign and not an educational exercise. Communicate with just one message. Be straightforward and simple. </a:t>
            </a:r>
            <a:endParaRPr/>
          </a:p>
          <a:p>
            <a:pPr indent="-228600" lvl="4" marL="2057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Start where your audience is, do not assume that they do not know anything about your mission/issue. </a:t>
            </a:r>
            <a:endParaRPr/>
          </a:p>
          <a:p>
            <a:pPr indent="-228600" lvl="4" marL="2057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issues are complex, but your campaign should not be. Complexity de-motivates people, makes them confused and reduces their readiness to hear/listen to what you say. </a:t>
            </a:r>
            <a:endParaRPr/>
          </a:p>
          <a:p>
            <a:pPr indent="-228600" lvl="4" marL="2057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good photo is worth a thousand words.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FOUR: </a:t>
            </a:r>
            <a:endParaRPr/>
          </a:p>
          <a:p>
            <a:pPr indent="-228600" lvl="4" marL="2057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Draft a plan, timeframe and budget for your campaign activities. You should have clear objectives and know exactly what you will do from the start. </a:t>
            </a:r>
            <a:endParaRPr/>
          </a:p>
          <a:p>
            <a:pPr indent="-228600" lvl="4" marL="2057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there any volunteer that can help you with the activities of the campaign? 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Developing a public campaign </a:t>
            </a:r>
            <a:endParaRPr/>
          </a:p>
        </p:txBody>
      </p:sp>
      <p:sp>
        <p:nvSpPr>
          <p:cNvPr id="204" name="Shape 204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FIVE</a:t>
            </a:r>
            <a:endParaRPr/>
          </a:p>
          <a:p>
            <a:pPr indent="-228600" lvl="3" marL="1600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Before starting your campaign, inform other NGOs and civil groups about it. Ask if they would like to join/cooperate. </a:t>
            </a:r>
            <a:endParaRPr/>
          </a:p>
          <a:p>
            <a:pPr indent="0" lvl="3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SIX</a:t>
            </a:r>
            <a:endParaRPr/>
          </a:p>
          <a:p>
            <a:pPr indent="-228600" lvl="3" marL="1600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Find a way to record the names and addresses of your campaign supporters. If resources allow, give them feedback when the campaign is held - it will keep their enthusiasm and interest and allow you to call for further support in the future. 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tips for a successful campaign </a:t>
            </a:r>
            <a:endParaRPr/>
          </a:p>
        </p:txBody>
      </p:sp>
      <p:sp>
        <p:nvSpPr>
          <p:cNvPr id="210" name="Shape 210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None/>
            </a:pPr>
            <a:r>
              <a:rPr b="1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Campaigns are most successful when:</a:t>
            </a:r>
            <a:endParaRPr/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</a:pPr>
            <a:r>
              <a:rPr b="0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campaign is very motivating, not educational</a:t>
            </a:r>
            <a:endParaRPr/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</a:pPr>
            <a:r>
              <a:rPr b="0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Objectives resonate with the public (widely known, it triggers emotion)</a:t>
            </a:r>
            <a:endParaRPr/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</a:pPr>
            <a:r>
              <a:rPr b="0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is possible: the objectives are realistic and achievable within the time frame you are working on</a:t>
            </a:r>
            <a:endParaRPr/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</a:pPr>
            <a:r>
              <a:rPr b="0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is a clear and simple "request" or action that is supported</a:t>
            </a:r>
            <a:endParaRPr/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</a:pPr>
            <a:r>
              <a:rPr b="0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Your entire organization is engaged and actively engaged in the campaign - all are ambassadors </a:t>
            </a:r>
            <a:endParaRPr/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</a:pPr>
            <a:r>
              <a:rPr b="0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approach taken is creative, innovative but easy to understand </a:t>
            </a:r>
            <a:endParaRPr/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</a:pPr>
            <a:r>
              <a:rPr b="0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Supporters have the opportunity to be actively engaged in a variety of activities </a:t>
            </a:r>
            <a:endParaRPr/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</a:pPr>
            <a:r>
              <a:rPr b="0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campaign is supported by wider NGO alliances </a:t>
            </a:r>
            <a:endParaRPr/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</a:pPr>
            <a:r>
              <a:rPr b="0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Media is attracted by campaign messages and activities and provide extra publicity </a:t>
            </a:r>
            <a:endParaRPr/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</a:pPr>
            <a:r>
              <a:rPr b="0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issue allows you to talk about your experience and expertise and is consistent with your values ​​and vision</a:t>
            </a:r>
            <a:endParaRPr/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Char char="•"/>
            </a:pPr>
            <a:r>
              <a:rPr b="0" i="0" lang="en-US" sz="17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point is where the changes will result in real improvements in people's lives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importance of messages in a successful communication</a:t>
            </a:r>
            <a:endParaRPr/>
          </a:p>
        </p:txBody>
      </p:sp>
      <p:sp>
        <p:nvSpPr>
          <p:cNvPr id="216" name="Shape 216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70"/>
              <a:buFont typeface="Arial"/>
              <a:buChar char="•"/>
            </a:pPr>
            <a:r>
              <a:rPr b="0" i="0" lang="en-US" sz="217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good message vs. a bad message</a:t>
            </a:r>
            <a:endParaRPr/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70"/>
              <a:buFont typeface="Arial"/>
              <a:buNone/>
            </a:pPr>
            <a:r>
              <a:t/>
            </a:r>
            <a:endParaRPr b="0" i="0" sz="217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70"/>
              <a:buFont typeface="Arial"/>
              <a:buChar char="•"/>
            </a:pPr>
            <a:r>
              <a:rPr b="0" i="0" lang="en-US" sz="217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Creating a communication strategy and program that has: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Char char="•"/>
            </a:pPr>
            <a:r>
              <a:rPr b="0" i="0" lang="en-US" sz="18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clear vision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Char char="•"/>
            </a:pPr>
            <a:r>
              <a:rPr b="0" i="0" lang="en-US" sz="18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agreed key messages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Char char="•"/>
            </a:pPr>
            <a:r>
              <a:rPr b="0" i="0" lang="en-US" sz="18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clear and realistic objectives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Char char="•"/>
            </a:pPr>
            <a:r>
              <a:rPr b="0" i="0" lang="en-US" sz="18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evaluation criteria</a:t>
            </a:r>
            <a:endParaRPr/>
          </a:p>
          <a:p>
            <a:pPr indent="-228600" lvl="0" marL="22860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70"/>
              <a:buFont typeface="Arial"/>
              <a:buChar char="•"/>
            </a:pPr>
            <a:r>
              <a:rPr b="0" i="0" lang="en-US" sz="217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Well thought: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Char char="•"/>
            </a:pPr>
            <a:r>
              <a:rPr b="0" i="0" lang="en-US" sz="18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educates, convinces, and motivates 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Char char="•"/>
            </a:pPr>
            <a:r>
              <a:rPr b="0" i="0" lang="en-US" sz="18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creates consciousness, builds loyalty 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Char char="•"/>
            </a:pPr>
            <a:r>
              <a:rPr b="0" i="0" lang="en-US" sz="18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revitalizes your image 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Char char="•"/>
            </a:pPr>
            <a:r>
              <a:rPr b="0" i="0" lang="en-US" sz="18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creates a sense of injustice that will mobilize action 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Char char="•"/>
            </a:pPr>
            <a:r>
              <a:rPr b="0" i="0" lang="en-US" sz="18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wins media approval </a:t>
            </a:r>
            <a:endParaRPr/>
          </a:p>
          <a:p>
            <a:pPr indent="-228600" lvl="1" marL="685800" marR="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Char char="•"/>
            </a:pPr>
            <a:r>
              <a:rPr b="0" i="0" lang="en-US" sz="18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cultivates new donors and ambassadors in people's lives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Working in networks, alliances and partnerships with other NGOs</a:t>
            </a:r>
            <a:endParaRPr/>
          </a:p>
        </p:txBody>
      </p:sp>
      <p:sp>
        <p:nvSpPr>
          <p:cNvPr id="222" name="Shape 222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Advantages </a:t>
            </a:r>
            <a:endParaRPr/>
          </a:p>
          <a:p>
            <a:pPr indent="-228600" lvl="1" marL="6858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May include groups of different abilities and different experiences</a:t>
            </a:r>
            <a:endParaRPr/>
          </a:p>
          <a:p>
            <a:pPr indent="-228600" lvl="1" marL="6858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variety of donors, policymakers, and media are secured</a:t>
            </a:r>
            <a:endParaRPr/>
          </a:p>
          <a:p>
            <a:pPr indent="-228600" lvl="1" marL="6858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Coordinated activities imply fewer duplications</a:t>
            </a:r>
            <a:endParaRPr/>
          </a:p>
          <a:p>
            <a:pPr indent="-228600" lvl="1" marL="6858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Increasing participation increases credibility and legitimacy</a:t>
            </a:r>
            <a:endParaRPr/>
          </a:p>
          <a:p>
            <a:pPr indent="-228600" lvl="1" marL="6858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groups mean a greater voice</a:t>
            </a:r>
            <a:endParaRPr/>
          </a:p>
          <a:p>
            <a:pPr indent="-228600" lvl="1" marL="6858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Participants operating in different geographic locations can create and influence the broader public opinion.</a:t>
            </a:r>
            <a:endParaRPr/>
          </a:p>
          <a:p>
            <a:pPr indent="-228600" lvl="1" marL="6858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Division of work and exchange of resources is made possible</a:t>
            </a:r>
            <a:endParaRPr/>
          </a:p>
          <a:p>
            <a:pPr indent="-228600" lvl="1" marL="6858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Any response/reaction from the authorities will spread among the participants</a:t>
            </a:r>
            <a:endParaRPr/>
          </a:p>
          <a:p>
            <a:pPr indent="-50800" lvl="0" marL="228600" marR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Working in networks, alliances and partnerships with other NGOs</a:t>
            </a:r>
            <a:endParaRPr/>
          </a:p>
        </p:txBody>
      </p:sp>
      <p:sp>
        <p:nvSpPr>
          <p:cNvPr id="228" name="Shape 228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Disadvantages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Requires active management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process toward achieving the goals may be slow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may take a long time to come to a common view and action plan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participants may take more than they give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Your organization's individual profile may be lost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participants may grab the public profile for themselves  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you want to go fast, go alone!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1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you want to go far, go together!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Creating and maintaining alliances</a:t>
            </a:r>
            <a:endParaRPr/>
          </a:p>
        </p:txBody>
      </p:sp>
      <p:sp>
        <p:nvSpPr>
          <p:cNvPr id="239" name="Shape 239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Creation phase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Maintenance phase</a:t>
            </a:r>
            <a:endParaRPr/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Organization</a:t>
            </a:r>
            <a:endParaRPr/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Leadership </a:t>
            </a:r>
            <a:endParaRPr/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Meetings/Documentation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Developing advocacy objectives </a:t>
            </a:r>
            <a:endParaRPr/>
          </a:p>
        </p:txBody>
      </p:sp>
      <p:graphicFrame>
        <p:nvGraphicFramePr>
          <p:cNvPr id="245" name="Shape 245"/>
          <p:cNvGraphicFramePr/>
          <p:nvPr/>
        </p:nvGraphicFramePr>
        <p:xfrm>
          <a:off x="546100" y="137318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{CC081363-5533-483C-9622-CD42D23BFDC9}</a:tableStyleId>
              </a:tblPr>
              <a:tblGrid>
                <a:gridCol w="5403850"/>
                <a:gridCol w="5403850"/>
              </a:tblGrid>
              <a:tr h="7971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Purpose </a:t>
                      </a:r>
                      <a:endParaRPr/>
                    </a:p>
                  </a:txBody>
                  <a:tcPr marT="42525" marB="42525" marR="85050" marL="850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The overall purpose of the advocacy initiative: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To improve the health of poor people by increasing access to medicine</a:t>
                      </a:r>
                      <a:endParaRPr/>
                    </a:p>
                  </a:txBody>
                  <a:tcPr marT="42525" marB="42525" marR="85050" marL="85050"/>
                </a:tc>
              </a:tr>
              <a:tr h="10366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Objectives </a:t>
                      </a:r>
                      <a:endParaRPr/>
                    </a:p>
                  </a:txBody>
                  <a:tcPr marT="42525" marB="42525" marR="85050" marL="850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Concrete things to be achieved in the short and medium term timeframe in order to achieve the overall purpose: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Increase budget for primary health care centers; to introduce generic medicines policy.</a:t>
                      </a:r>
                      <a:endParaRPr/>
                    </a:p>
                  </a:txBody>
                  <a:tcPr marT="42525" marB="42525" marR="85050" marL="85050"/>
                </a:tc>
              </a:tr>
              <a:tr h="10366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Activities </a:t>
                      </a:r>
                      <a:endParaRPr/>
                    </a:p>
                  </a:txBody>
                  <a:tcPr marT="42525" marB="42525" marR="85050" marL="850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What will be done: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research on this issue; lobbying decision-makers; running a public campaign; organizing a seminar, etc.</a:t>
                      </a:r>
                      <a:endParaRPr/>
                    </a:p>
                  </a:txBody>
                  <a:tcPr marT="42525" marB="42525" marR="85050" marL="85050"/>
                </a:tc>
              </a:tr>
              <a:tr h="10366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Results </a:t>
                      </a:r>
                      <a:endParaRPr/>
                    </a:p>
                  </a:txBody>
                  <a:tcPr marT="42525" marB="42525" marR="85050" marL="850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What will be produced and what will happen as a result of the activities: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2 leaflets - published and disseminated; 7 meetings with decision-makers; 1 massive cycle trip and 2 public meetings; seminar attended by 70 people</a:t>
                      </a:r>
                      <a:endParaRPr/>
                    </a:p>
                  </a:txBody>
                  <a:tcPr marT="42525" marB="42525" marR="85050" marL="85050"/>
                </a:tc>
              </a:tr>
              <a:tr h="3181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2525" marB="42525" marR="85050" marL="85050"/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/>
          <p:nvPr>
            <p:ph idx="1" type="body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Thank you for your attention ☺ 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edonatolaj@gmail.com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